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9" r:id="rId3"/>
    <p:sldId id="258" r:id="rId4"/>
    <p:sldId id="259" r:id="rId5"/>
    <p:sldId id="263" r:id="rId6"/>
    <p:sldId id="262" r:id="rId7"/>
    <p:sldId id="264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65" r:id="rId27"/>
    <p:sldId id="287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784" autoAdjust="0"/>
  </p:normalViewPr>
  <p:slideViewPr>
    <p:cSldViewPr>
      <p:cViewPr varScale="1">
        <p:scale>
          <a:sx n="43" d="100"/>
          <a:sy n="43" d="100"/>
        </p:scale>
        <p:origin x="1378" y="-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68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0DBF0-7581-42AC-A414-18F315B0B9BC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C3C23-D4F9-47C0-BCC2-5F2B8F1F9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6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유아동</a:t>
            </a:r>
            <a:r>
              <a:rPr lang="ko-KR" altLang="en-US" dirty="0"/>
              <a:t> 이미지 </a:t>
            </a:r>
            <a:r>
              <a:rPr lang="ko-KR" altLang="en-US" dirty="0" err="1"/>
              <a:t>전처리</a:t>
            </a:r>
            <a:r>
              <a:rPr lang="ko-KR" altLang="en-US" dirty="0"/>
              <a:t> 알고리즘 개발의 발표를 </a:t>
            </a:r>
            <a:r>
              <a:rPr lang="ko-KR" altLang="en-US" dirty="0" err="1"/>
              <a:t>진행하게될</a:t>
            </a:r>
            <a:r>
              <a:rPr lang="ko-KR" altLang="en-US" dirty="0"/>
              <a:t> 팀장 김민섭 조원 김민경</a:t>
            </a:r>
            <a:r>
              <a:rPr lang="en-US" altLang="ko-KR" dirty="0"/>
              <a:t>, </a:t>
            </a:r>
            <a:r>
              <a:rPr lang="ko-KR" altLang="en-US" dirty="0"/>
              <a:t>정지훈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434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64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목차입니다 먼저 프로젝트에 대해 설명을 진행하고</a:t>
            </a:r>
            <a:endParaRPr lang="en-US" altLang="ko-KR" dirty="0"/>
          </a:p>
          <a:p>
            <a:r>
              <a:rPr lang="ko-KR" altLang="en-US" dirty="0"/>
              <a:t>프로젝트 데이터에 대한 분석 및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r>
              <a:rPr lang="ko-KR" altLang="en-US" dirty="0"/>
              <a:t>주요 알고리즘</a:t>
            </a:r>
            <a:endParaRPr lang="en-US" altLang="ko-KR" dirty="0"/>
          </a:p>
          <a:p>
            <a:r>
              <a:rPr lang="ko-KR" altLang="en-US" dirty="0"/>
              <a:t>결론 순서로 진행하겠습니다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소개입니다</a:t>
            </a:r>
            <a:endParaRPr lang="en-US" altLang="ko-KR" dirty="0"/>
          </a:p>
          <a:p>
            <a:r>
              <a:rPr lang="ko-KR" altLang="en-US" dirty="0" err="1"/>
              <a:t>백스</a:t>
            </a:r>
            <a:r>
              <a:rPr lang="ko-KR" altLang="en-US" dirty="0"/>
              <a:t> </a:t>
            </a:r>
            <a:r>
              <a:rPr lang="ko-KR" altLang="en-US" dirty="0" err="1"/>
              <a:t>인텔리전스의</a:t>
            </a:r>
            <a:r>
              <a:rPr lang="ko-KR" altLang="en-US" dirty="0"/>
              <a:t> 유아동이 그린 그림에 대한 </a:t>
            </a:r>
            <a:r>
              <a:rPr lang="ko-KR" altLang="en-US" dirty="0" err="1"/>
              <a:t>오토라벨링으로</a:t>
            </a:r>
            <a:endParaRPr lang="en-US" altLang="ko-KR" dirty="0"/>
          </a:p>
          <a:p>
            <a:r>
              <a:rPr lang="en-US" altLang="ko-KR" dirty="0"/>
              <a:t>HTP</a:t>
            </a:r>
            <a:r>
              <a:rPr lang="ko-KR" altLang="en-US" dirty="0"/>
              <a:t>심리검사에 사용하는 집</a:t>
            </a:r>
            <a:r>
              <a:rPr lang="en-US" altLang="ko-KR" dirty="0"/>
              <a:t>, </a:t>
            </a:r>
            <a:r>
              <a:rPr lang="ko-KR" altLang="en-US" dirty="0"/>
              <a:t>나무</a:t>
            </a:r>
            <a:r>
              <a:rPr lang="en-US" altLang="ko-KR" dirty="0"/>
              <a:t>, </a:t>
            </a:r>
            <a:r>
              <a:rPr lang="ko-KR" altLang="en-US" dirty="0"/>
              <a:t>사람 각각의 그림에서 요소들을 자동으로 </a:t>
            </a:r>
            <a:r>
              <a:rPr lang="ko-KR" altLang="en-US" dirty="0" err="1"/>
              <a:t>라벨링하도록</a:t>
            </a:r>
            <a:r>
              <a:rPr lang="ko-KR" altLang="en-US" dirty="0"/>
              <a:t> 알고리즘을 개발하는 프로젝트입니다</a:t>
            </a:r>
            <a:endParaRPr lang="en-US" altLang="ko-KR" dirty="0"/>
          </a:p>
          <a:p>
            <a:r>
              <a:rPr lang="ko-KR" altLang="en-US" dirty="0"/>
              <a:t>요소로는</a:t>
            </a:r>
            <a:endParaRPr lang="en-US" altLang="ko-KR" dirty="0"/>
          </a:p>
          <a:p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입</a:t>
            </a:r>
            <a:r>
              <a:rPr lang="en-US" altLang="ko-KR" dirty="0"/>
              <a:t>, </a:t>
            </a:r>
            <a:r>
              <a:rPr lang="ko-KR" altLang="en-US" dirty="0"/>
              <a:t>팔</a:t>
            </a:r>
            <a:r>
              <a:rPr lang="en-US" altLang="ko-KR" dirty="0"/>
              <a:t>, </a:t>
            </a:r>
            <a:r>
              <a:rPr lang="ko-KR" altLang="en-US" dirty="0"/>
              <a:t>다리</a:t>
            </a:r>
            <a:endParaRPr lang="en-US" altLang="ko-KR" dirty="0"/>
          </a:p>
          <a:p>
            <a:r>
              <a:rPr lang="ko-KR" altLang="en-US" dirty="0"/>
              <a:t>집</a:t>
            </a:r>
            <a:r>
              <a:rPr lang="en-US" altLang="ko-KR" dirty="0"/>
              <a:t>, </a:t>
            </a:r>
            <a:r>
              <a:rPr lang="ko-KR" altLang="en-US" dirty="0"/>
              <a:t>지붕</a:t>
            </a:r>
            <a:r>
              <a:rPr lang="en-US" altLang="ko-KR" dirty="0"/>
              <a:t>, </a:t>
            </a:r>
            <a:r>
              <a:rPr lang="ko-KR" altLang="en-US" dirty="0"/>
              <a:t>문</a:t>
            </a:r>
            <a:r>
              <a:rPr lang="en-US" altLang="ko-KR" dirty="0"/>
              <a:t>, </a:t>
            </a:r>
            <a:r>
              <a:rPr lang="ko-KR" altLang="en-US" dirty="0"/>
              <a:t>창문</a:t>
            </a:r>
            <a:endParaRPr lang="en-US" altLang="ko-KR" dirty="0"/>
          </a:p>
          <a:p>
            <a:r>
              <a:rPr lang="ko-KR" altLang="en-US" dirty="0"/>
              <a:t>나무</a:t>
            </a:r>
            <a:r>
              <a:rPr lang="en-US" altLang="ko-KR" dirty="0"/>
              <a:t>, 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뿌리</a:t>
            </a:r>
            <a:r>
              <a:rPr lang="en-US" altLang="ko-KR" dirty="0"/>
              <a:t>, </a:t>
            </a:r>
            <a:r>
              <a:rPr lang="ko-KR" altLang="en-US" dirty="0"/>
              <a:t>수관</a:t>
            </a:r>
            <a:r>
              <a:rPr lang="en-US" altLang="ko-KR" dirty="0"/>
              <a:t>, </a:t>
            </a:r>
            <a:r>
              <a:rPr lang="ko-KR" altLang="en-US" dirty="0"/>
              <a:t>열매</a:t>
            </a:r>
            <a:r>
              <a:rPr lang="en-US" altLang="ko-KR" dirty="0"/>
              <a:t>, </a:t>
            </a:r>
            <a:r>
              <a:rPr lang="ko-KR" altLang="en-US" dirty="0"/>
              <a:t>옹이나 상처</a:t>
            </a:r>
            <a:endParaRPr lang="en-US" altLang="ko-KR" dirty="0"/>
          </a:p>
          <a:p>
            <a:r>
              <a:rPr lang="ko-KR" altLang="en-US" dirty="0" err="1"/>
              <a:t>이있습니다</a:t>
            </a: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20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백스에서</a:t>
            </a:r>
            <a:r>
              <a:rPr lang="ko-KR" altLang="en-US" dirty="0"/>
              <a:t> 제공해주신 집 그림에 대한 </a:t>
            </a:r>
            <a:r>
              <a:rPr lang="ko-KR" altLang="en-US" dirty="0" err="1"/>
              <a:t>라벨링</a:t>
            </a:r>
            <a:r>
              <a:rPr lang="ko-KR" altLang="en-US" dirty="0"/>
              <a:t> 분포입니다</a:t>
            </a:r>
            <a:endParaRPr lang="en-US" altLang="ko-KR" dirty="0"/>
          </a:p>
          <a:p>
            <a:r>
              <a:rPr lang="ko-KR" altLang="en-US" dirty="0"/>
              <a:t>차례대로 문의 유무</a:t>
            </a:r>
            <a:r>
              <a:rPr lang="en-US" altLang="ko-KR" dirty="0"/>
              <a:t>, </a:t>
            </a:r>
            <a:r>
              <a:rPr lang="ko-KR" altLang="en-US" dirty="0"/>
              <a:t>지붕의 유무</a:t>
            </a:r>
            <a:r>
              <a:rPr lang="en-US" altLang="ko-KR" dirty="0"/>
              <a:t>, </a:t>
            </a:r>
            <a:r>
              <a:rPr lang="ko-KR" altLang="en-US" dirty="0"/>
              <a:t>창문의 개수입니다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9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나무의 </a:t>
            </a:r>
            <a:r>
              <a:rPr lang="ko-KR" altLang="en-US" dirty="0" err="1"/>
              <a:t>라벨링</a:t>
            </a:r>
            <a:r>
              <a:rPr lang="ko-KR" altLang="en-US" dirty="0"/>
              <a:t> 분포입니다</a:t>
            </a:r>
            <a:endParaRPr lang="en-US" altLang="ko-KR" dirty="0"/>
          </a:p>
          <a:p>
            <a:r>
              <a:rPr lang="ko-KR" altLang="en-US" dirty="0"/>
              <a:t>가지의 유무</a:t>
            </a:r>
            <a:r>
              <a:rPr lang="en-US" altLang="ko-KR" dirty="0"/>
              <a:t>, </a:t>
            </a:r>
            <a:r>
              <a:rPr lang="ko-KR" altLang="en-US" dirty="0"/>
              <a:t>뿌리의 유무</a:t>
            </a:r>
            <a:r>
              <a:rPr lang="en-US" altLang="ko-KR" dirty="0"/>
              <a:t>, </a:t>
            </a:r>
            <a:r>
              <a:rPr lang="ko-KR" altLang="en-US" dirty="0"/>
              <a:t>수관의 유무</a:t>
            </a:r>
            <a:r>
              <a:rPr lang="en-US" altLang="ko-KR" dirty="0"/>
              <a:t>, </a:t>
            </a:r>
            <a:r>
              <a:rPr lang="ko-KR" altLang="en-US" dirty="0"/>
              <a:t>과일의 유무</a:t>
            </a:r>
            <a:r>
              <a:rPr lang="en-US" altLang="ko-KR" dirty="0"/>
              <a:t>, </a:t>
            </a:r>
            <a:r>
              <a:rPr lang="ko-KR" altLang="en-US" dirty="0"/>
              <a:t>옹이나 상처의 유무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269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사람의 </a:t>
            </a:r>
            <a:r>
              <a:rPr lang="ko-KR" altLang="en-US" dirty="0" err="1"/>
              <a:t>라벨링</a:t>
            </a:r>
            <a:r>
              <a:rPr lang="ko-KR" altLang="en-US" dirty="0"/>
              <a:t> 분포입니다</a:t>
            </a:r>
            <a:endParaRPr lang="en-US" altLang="ko-KR" dirty="0"/>
          </a:p>
          <a:p>
            <a:r>
              <a:rPr lang="ko-KR" altLang="en-US" dirty="0"/>
              <a:t>눈의 유무</a:t>
            </a:r>
            <a:r>
              <a:rPr lang="en-US" altLang="ko-KR" dirty="0"/>
              <a:t>, </a:t>
            </a:r>
            <a:r>
              <a:rPr lang="ko-KR" altLang="en-US" dirty="0"/>
              <a:t>다리의 유무</a:t>
            </a:r>
            <a:r>
              <a:rPr lang="en-US" altLang="ko-KR" dirty="0"/>
              <a:t>, </a:t>
            </a:r>
            <a:r>
              <a:rPr lang="ko-KR" altLang="en-US" dirty="0"/>
              <a:t>입의 유무</a:t>
            </a:r>
            <a:r>
              <a:rPr lang="en-US" altLang="ko-KR" dirty="0"/>
              <a:t>, </a:t>
            </a:r>
            <a:r>
              <a:rPr lang="ko-KR" altLang="en-US" dirty="0"/>
              <a:t>팔의 유무</a:t>
            </a:r>
            <a:endParaRPr lang="en-US" altLang="ko-KR" dirty="0"/>
          </a:p>
          <a:p>
            <a:r>
              <a:rPr lang="ko-KR" altLang="en-US" dirty="0"/>
              <a:t>보시는 것처럼 데이터의 불균형이 심해 방법론 과정에서 </a:t>
            </a:r>
            <a:r>
              <a:rPr lang="en-US" altLang="ko-KR" dirty="0"/>
              <a:t>detectron2</a:t>
            </a:r>
            <a:r>
              <a:rPr lang="ko-KR" altLang="en-US" dirty="0"/>
              <a:t>와 </a:t>
            </a:r>
            <a:r>
              <a:rPr lang="en-US" altLang="ko-KR" dirty="0"/>
              <a:t>yolov8</a:t>
            </a:r>
            <a:r>
              <a:rPr lang="ko-KR" altLang="en-US" dirty="0"/>
              <a:t>을 사용하기로 결정했습니다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67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labelimg</a:t>
            </a:r>
            <a:r>
              <a:rPr lang="ko-KR" altLang="en-US" dirty="0"/>
              <a:t>라는 툴을 이용해 사람</a:t>
            </a:r>
            <a:r>
              <a:rPr lang="en-US" altLang="ko-KR" dirty="0"/>
              <a:t>, </a:t>
            </a:r>
            <a:r>
              <a:rPr lang="ko-KR" altLang="en-US" dirty="0"/>
              <a:t>집</a:t>
            </a:r>
            <a:r>
              <a:rPr lang="en-US" altLang="ko-KR" dirty="0"/>
              <a:t>, </a:t>
            </a:r>
            <a:r>
              <a:rPr lang="ko-KR" altLang="en-US" dirty="0"/>
              <a:t>나무의 요소들을 보시는 바와 같이 직접 라벨링을 진행했습니다</a:t>
            </a:r>
            <a:endParaRPr lang="en-US" altLang="ko-KR" dirty="0"/>
          </a:p>
          <a:p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입</a:t>
            </a:r>
            <a:r>
              <a:rPr lang="en-US" altLang="ko-KR" dirty="0"/>
              <a:t>, </a:t>
            </a:r>
            <a:r>
              <a:rPr lang="ko-KR" altLang="en-US" dirty="0"/>
              <a:t>팔</a:t>
            </a:r>
            <a:r>
              <a:rPr lang="en-US" altLang="ko-KR" dirty="0"/>
              <a:t>, </a:t>
            </a:r>
            <a:r>
              <a:rPr lang="ko-KR" altLang="en-US" dirty="0"/>
              <a:t>다리</a:t>
            </a:r>
            <a:endParaRPr lang="en-US" altLang="ko-KR" dirty="0"/>
          </a:p>
          <a:p>
            <a:r>
              <a:rPr lang="ko-KR" altLang="en-US" dirty="0"/>
              <a:t>집</a:t>
            </a:r>
            <a:r>
              <a:rPr lang="en-US" altLang="ko-KR" dirty="0"/>
              <a:t>, </a:t>
            </a:r>
            <a:r>
              <a:rPr lang="ko-KR" altLang="en-US" dirty="0"/>
              <a:t>지붕</a:t>
            </a:r>
            <a:r>
              <a:rPr lang="en-US" altLang="ko-KR" dirty="0"/>
              <a:t>, </a:t>
            </a:r>
            <a:r>
              <a:rPr lang="ko-KR" altLang="en-US" dirty="0"/>
              <a:t>문</a:t>
            </a:r>
            <a:r>
              <a:rPr lang="en-US" altLang="ko-KR" dirty="0"/>
              <a:t>, </a:t>
            </a:r>
            <a:r>
              <a:rPr lang="ko-KR" altLang="en-US" dirty="0"/>
              <a:t>창문</a:t>
            </a:r>
            <a:endParaRPr lang="en-US" altLang="ko-KR" dirty="0"/>
          </a:p>
          <a:p>
            <a:r>
              <a:rPr lang="ko-KR" altLang="en-US" dirty="0"/>
              <a:t>나무</a:t>
            </a:r>
            <a:r>
              <a:rPr lang="en-US" altLang="ko-KR" dirty="0"/>
              <a:t>, 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뿌리</a:t>
            </a:r>
            <a:r>
              <a:rPr lang="en-US" altLang="ko-KR" dirty="0"/>
              <a:t>, </a:t>
            </a:r>
            <a:r>
              <a:rPr lang="ko-KR" altLang="en-US" dirty="0"/>
              <a:t>수관</a:t>
            </a:r>
            <a:r>
              <a:rPr lang="en-US" altLang="ko-KR" dirty="0"/>
              <a:t>, </a:t>
            </a:r>
            <a:r>
              <a:rPr lang="ko-KR" altLang="en-US" dirty="0"/>
              <a:t>열매</a:t>
            </a:r>
            <a:r>
              <a:rPr lang="en-US" altLang="ko-KR" dirty="0"/>
              <a:t>, </a:t>
            </a:r>
            <a:r>
              <a:rPr lang="ko-KR" altLang="en-US" dirty="0"/>
              <a:t>옹이나 상처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2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모델의 알고리즘인데요</a:t>
            </a:r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입력받은</a:t>
            </a:r>
            <a:r>
              <a:rPr lang="ko-KR" altLang="en-US" dirty="0"/>
              <a:t> 이미지를 모델을 통해 예측을 진행합니다</a:t>
            </a:r>
            <a:endParaRPr lang="en-US" altLang="ko-KR" dirty="0"/>
          </a:p>
          <a:p>
            <a:r>
              <a:rPr lang="ko-KR" altLang="en-US" dirty="0"/>
              <a:t>예를 들어 나무 그림의 라벨링을 예측하는 모델이면 나무를 </a:t>
            </a:r>
            <a:r>
              <a:rPr lang="ko-KR" altLang="en-US" dirty="0" err="1"/>
              <a:t>찾을거고</a:t>
            </a:r>
            <a:r>
              <a:rPr lang="ko-KR" altLang="en-US" dirty="0"/>
              <a:t> 나무의 요소들인 가지</a:t>
            </a:r>
            <a:r>
              <a:rPr lang="en-US" altLang="ko-KR" dirty="0"/>
              <a:t>, </a:t>
            </a:r>
            <a:r>
              <a:rPr lang="ko-KR" altLang="en-US" dirty="0"/>
              <a:t>뿌리</a:t>
            </a:r>
            <a:r>
              <a:rPr lang="en-US" altLang="ko-KR" dirty="0"/>
              <a:t>, </a:t>
            </a:r>
            <a:r>
              <a:rPr lang="ko-KR" altLang="en-US" dirty="0"/>
              <a:t>열매</a:t>
            </a:r>
            <a:r>
              <a:rPr lang="en-US" altLang="ko-KR" dirty="0"/>
              <a:t>, </a:t>
            </a:r>
            <a:r>
              <a:rPr lang="ko-KR" altLang="en-US" dirty="0"/>
              <a:t>수관</a:t>
            </a:r>
            <a:r>
              <a:rPr lang="en-US" altLang="ko-KR" dirty="0"/>
              <a:t>, </a:t>
            </a:r>
            <a:r>
              <a:rPr lang="ko-KR" altLang="en-US" dirty="0"/>
              <a:t>옹이나 상처 이런 것들을 찾아서 </a:t>
            </a:r>
            <a:r>
              <a:rPr lang="ko-KR" altLang="en-US" dirty="0" err="1"/>
              <a:t>바운딩박스를</a:t>
            </a:r>
            <a:r>
              <a:rPr lang="ko-KR" altLang="en-US" dirty="0"/>
              <a:t> 그립니다</a:t>
            </a:r>
            <a:endParaRPr lang="en-US" altLang="ko-KR" dirty="0"/>
          </a:p>
          <a:p>
            <a:r>
              <a:rPr lang="ko-KR" altLang="en-US" dirty="0"/>
              <a:t>그러면 이제 나무라는 객체가 검출되었는지를 먼저 판단합니다</a:t>
            </a:r>
            <a:endParaRPr lang="en-US" altLang="ko-KR" dirty="0"/>
          </a:p>
          <a:p>
            <a:r>
              <a:rPr lang="ko-KR" altLang="en-US" dirty="0"/>
              <a:t>그림에서 나무가 검출되지 않았으면 다른 요소들이 </a:t>
            </a:r>
            <a:r>
              <a:rPr lang="ko-KR" altLang="en-US" dirty="0" err="1"/>
              <a:t>검출되었어도</a:t>
            </a:r>
            <a:r>
              <a:rPr lang="ko-KR" altLang="en-US" dirty="0"/>
              <a:t> 모든 요소를 </a:t>
            </a:r>
            <a:r>
              <a:rPr lang="en-US" altLang="ko-KR" dirty="0"/>
              <a:t>no detect</a:t>
            </a:r>
            <a:r>
              <a:rPr lang="ko-KR" altLang="en-US" dirty="0"/>
              <a:t>로 </a:t>
            </a:r>
            <a:r>
              <a:rPr lang="ko-KR" altLang="en-US" dirty="0" err="1"/>
              <a:t>라벨링해</a:t>
            </a:r>
            <a:r>
              <a:rPr lang="ko-KR" altLang="en-US" dirty="0"/>
              <a:t> 추후 사람이 직접 </a:t>
            </a:r>
            <a:r>
              <a:rPr lang="ko-KR" altLang="en-US" dirty="0" err="1"/>
              <a:t>라벨링을하도록</a:t>
            </a:r>
            <a:r>
              <a:rPr lang="ko-KR" altLang="en-US" dirty="0"/>
              <a:t>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나무가 검출되었는데 여러 개를 그린 경우같이 </a:t>
            </a:r>
            <a:r>
              <a:rPr lang="en-US" altLang="ko-KR" dirty="0"/>
              <a:t>2</a:t>
            </a:r>
            <a:r>
              <a:rPr lang="ko-KR" altLang="en-US" dirty="0"/>
              <a:t>개 이상 </a:t>
            </a:r>
            <a:r>
              <a:rPr lang="ko-KR" altLang="en-US" dirty="0" err="1"/>
              <a:t>검출되었을경우</a:t>
            </a:r>
            <a:r>
              <a:rPr lang="ko-KR" altLang="en-US" dirty="0"/>
              <a:t> </a:t>
            </a:r>
            <a:r>
              <a:rPr lang="ko-KR" altLang="en-US" dirty="0" err="1"/>
              <a:t>바운딩박스의</a:t>
            </a:r>
            <a:r>
              <a:rPr lang="ko-KR" altLang="en-US" dirty="0"/>
              <a:t> 크기를 비교해 더 큰 객체를 기준으로 라벨링을 합니다</a:t>
            </a:r>
            <a:r>
              <a:rPr lang="en-US" altLang="ko-KR" dirty="0"/>
              <a:t> (</a:t>
            </a:r>
            <a:r>
              <a:rPr lang="ko-KR" altLang="en-US" dirty="0" err="1"/>
              <a:t>바운딩</a:t>
            </a:r>
            <a:r>
              <a:rPr lang="ko-KR" altLang="en-US" dirty="0"/>
              <a:t> 박스의 </a:t>
            </a:r>
            <a:r>
              <a:rPr lang="ko-KR" altLang="en-US" dirty="0" err="1"/>
              <a:t>크기말고도</a:t>
            </a:r>
            <a:r>
              <a:rPr lang="ko-KR" altLang="en-US" dirty="0"/>
              <a:t> 신뢰도도 같이 복합적으로 비교하면 더 </a:t>
            </a:r>
            <a:r>
              <a:rPr lang="ko-KR" altLang="en-US" dirty="0" err="1"/>
              <a:t>좋을거같다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 과정을 통해 가장 큰 나무 </a:t>
            </a:r>
            <a:r>
              <a:rPr lang="en-US" altLang="ko-KR" dirty="0"/>
              <a:t>1</a:t>
            </a:r>
            <a:r>
              <a:rPr lang="ko-KR" altLang="en-US" dirty="0"/>
              <a:t>개를 </a:t>
            </a:r>
            <a:r>
              <a:rPr lang="ko-KR" altLang="en-US" dirty="0" err="1"/>
              <a:t>특정하고나면</a:t>
            </a:r>
            <a:r>
              <a:rPr lang="ko-KR" altLang="en-US" dirty="0"/>
              <a:t> 나무의 </a:t>
            </a:r>
            <a:r>
              <a:rPr lang="ko-KR" altLang="en-US" dirty="0" err="1"/>
              <a:t>바운딩박스와</a:t>
            </a:r>
            <a:r>
              <a:rPr lang="ko-KR" altLang="en-US" dirty="0"/>
              <a:t> 각 요소들의 </a:t>
            </a:r>
            <a:r>
              <a:rPr lang="ko-KR" altLang="en-US" dirty="0" err="1"/>
              <a:t>바운딩</a:t>
            </a:r>
            <a:r>
              <a:rPr lang="ko-KR" altLang="en-US" dirty="0"/>
              <a:t> 박스를 가지고 </a:t>
            </a:r>
            <a:r>
              <a:rPr lang="en-US" altLang="ko-KR" dirty="0"/>
              <a:t>IOU</a:t>
            </a:r>
            <a:r>
              <a:rPr lang="ko-KR" altLang="en-US" dirty="0"/>
              <a:t>를 계산합니다</a:t>
            </a:r>
            <a:endParaRPr lang="en-US" altLang="ko-KR" dirty="0"/>
          </a:p>
          <a:p>
            <a:r>
              <a:rPr lang="en-US" altLang="ko-KR" dirty="0" err="1"/>
              <a:t>Iou</a:t>
            </a:r>
            <a:r>
              <a:rPr lang="ko-KR" altLang="en-US" dirty="0"/>
              <a:t>값을 보고 </a:t>
            </a:r>
            <a:r>
              <a:rPr lang="en-US" altLang="ko-KR" dirty="0"/>
              <a:t>0</a:t>
            </a:r>
            <a:r>
              <a:rPr lang="ko-KR" altLang="en-US" dirty="0"/>
              <a:t>이면 나무라는 </a:t>
            </a:r>
            <a:r>
              <a:rPr lang="ko-KR" altLang="en-US" dirty="0" err="1"/>
              <a:t>바운딩</a:t>
            </a:r>
            <a:r>
              <a:rPr lang="ko-KR" altLang="en-US" dirty="0"/>
              <a:t> 박스와 겹치는 부분이 없으니까 잘못 탐지된 객체라고 생각하고 버리는 과정입니다 </a:t>
            </a:r>
            <a:r>
              <a:rPr lang="en-US" altLang="ko-KR" dirty="0"/>
              <a:t>(</a:t>
            </a:r>
            <a:r>
              <a:rPr lang="ko-KR" altLang="en-US" dirty="0" err="1"/>
              <a:t>추가예시</a:t>
            </a:r>
            <a:r>
              <a:rPr lang="ko-KR" altLang="en-US" dirty="0"/>
              <a:t> 사람이 검출되었는데 팔이나 다리가 사람과 </a:t>
            </a:r>
            <a:r>
              <a:rPr lang="ko-KR" altLang="en-US" dirty="0" err="1"/>
              <a:t>떨어져있는</a:t>
            </a:r>
            <a:r>
              <a:rPr lang="ko-KR" altLang="en-US" dirty="0"/>
              <a:t> 경우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그렇게 최종적으로 라벨링에 사용될 요소들만 필터링해 라벨링을 정하고</a:t>
            </a:r>
            <a:endParaRPr lang="en-US" altLang="ko-KR" dirty="0"/>
          </a:p>
          <a:p>
            <a:r>
              <a:rPr lang="ko-KR" altLang="en-US" dirty="0" err="1"/>
              <a:t>입력받은</a:t>
            </a:r>
            <a:r>
              <a:rPr lang="ko-KR" altLang="en-US" dirty="0"/>
              <a:t> 이미지의 면적을 구해 나무의 </a:t>
            </a:r>
            <a:r>
              <a:rPr lang="ko-KR" altLang="en-US" dirty="0" err="1"/>
              <a:t>바운딩</a:t>
            </a:r>
            <a:r>
              <a:rPr lang="ko-KR" altLang="en-US" dirty="0"/>
              <a:t> 박스 면적과 비교해 사이즈를 라벨링하고</a:t>
            </a:r>
            <a:endParaRPr lang="en-US" altLang="ko-KR" dirty="0"/>
          </a:p>
          <a:p>
            <a:r>
              <a:rPr lang="ko-KR" altLang="en-US" dirty="0"/>
              <a:t>이미지의 가로길이를 </a:t>
            </a:r>
            <a:r>
              <a:rPr lang="en-US" altLang="ko-KR" dirty="0"/>
              <a:t>3</a:t>
            </a:r>
            <a:r>
              <a:rPr lang="ko-KR" altLang="en-US" dirty="0"/>
              <a:t>등분해 기준을 정하고 나무의 </a:t>
            </a:r>
            <a:r>
              <a:rPr lang="ko-KR" altLang="en-US" dirty="0" err="1"/>
              <a:t>바운딩</a:t>
            </a:r>
            <a:r>
              <a:rPr lang="ko-KR" altLang="en-US" dirty="0"/>
              <a:t> 박스 중심좌표의 </a:t>
            </a:r>
            <a:r>
              <a:rPr lang="en-US" altLang="ko-KR" dirty="0"/>
              <a:t>x</a:t>
            </a:r>
            <a:r>
              <a:rPr lang="ko-KR" altLang="en-US" dirty="0"/>
              <a:t>가 어느 </a:t>
            </a:r>
            <a:r>
              <a:rPr lang="ko-KR" altLang="en-US" dirty="0" err="1"/>
              <a:t>부분에있는지에</a:t>
            </a:r>
            <a:r>
              <a:rPr lang="ko-KR" altLang="en-US" dirty="0"/>
              <a:t> 따라 위치를 </a:t>
            </a:r>
            <a:r>
              <a:rPr lang="ko-KR" altLang="en-US" dirty="0" err="1"/>
              <a:t>라벨링합니다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사람과 집도 이러한 흐름으로 라벨링을 진행합니다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57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백스측에서</a:t>
            </a:r>
            <a:r>
              <a:rPr lang="ko-KR" altLang="en-US" dirty="0"/>
              <a:t> 제공해주신 정확도 측정코드로 저희의 모델 예측결과를 평가하니 약 </a:t>
            </a:r>
            <a:r>
              <a:rPr lang="en-US" altLang="ko-KR" dirty="0"/>
              <a:t>89.6%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3C23-D4F9-47C0-BCC2-5F2B8F1F9B6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9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8.png"/><Relationship Id="rId10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8.pn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8.png"/><Relationship Id="rId10" Type="http://schemas.openxmlformats.org/officeDocument/2006/relationships/image" Target="../media/image71.png"/><Relationship Id="rId4" Type="http://schemas.openxmlformats.org/officeDocument/2006/relationships/image" Target="../media/image7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8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1.png"/><Relationship Id="rId5" Type="http://schemas.openxmlformats.org/officeDocument/2006/relationships/image" Target="../media/image73.png"/><Relationship Id="rId10" Type="http://schemas.openxmlformats.org/officeDocument/2006/relationships/image" Target="../media/image80.png"/><Relationship Id="rId4" Type="http://schemas.openxmlformats.org/officeDocument/2006/relationships/image" Target="../media/image8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82.png"/><Relationship Id="rId12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86.png"/><Relationship Id="rId5" Type="http://schemas.openxmlformats.org/officeDocument/2006/relationships/image" Target="../media/image10.png"/><Relationship Id="rId10" Type="http://schemas.openxmlformats.org/officeDocument/2006/relationships/image" Target="../media/image85.png"/><Relationship Id="rId4" Type="http://schemas.openxmlformats.org/officeDocument/2006/relationships/image" Target="../media/image8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openxmlformats.org/officeDocument/2006/relationships/image" Target="../media/image8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7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6.png"/><Relationship Id="rId10" Type="http://schemas.openxmlformats.org/officeDocument/2006/relationships/image" Target="../media/image98.png"/><Relationship Id="rId4" Type="http://schemas.openxmlformats.org/officeDocument/2006/relationships/image" Target="../media/image8.png"/><Relationship Id="rId9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8.png"/><Relationship Id="rId9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8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6.png"/><Relationship Id="rId10" Type="http://schemas.openxmlformats.org/officeDocument/2006/relationships/image" Target="../media/image104.png"/><Relationship Id="rId4" Type="http://schemas.openxmlformats.org/officeDocument/2006/relationships/image" Target="../media/image8.png"/><Relationship Id="rId9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6.png"/><Relationship Id="rId10" Type="http://schemas.openxmlformats.org/officeDocument/2006/relationships/image" Target="../media/image106.png"/><Relationship Id="rId4" Type="http://schemas.openxmlformats.org/officeDocument/2006/relationships/image" Target="../media/image8.png"/><Relationship Id="rId9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6.png"/><Relationship Id="rId10" Type="http://schemas.openxmlformats.org/officeDocument/2006/relationships/image" Target="../media/image108.png"/><Relationship Id="rId4" Type="http://schemas.openxmlformats.org/officeDocument/2006/relationships/image" Target="../media/image8.png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8.png"/><Relationship Id="rId10" Type="http://schemas.openxmlformats.org/officeDocument/2006/relationships/image" Target="../media/image113.png"/><Relationship Id="rId4" Type="http://schemas.openxmlformats.org/officeDocument/2006/relationships/image" Target="../media/image7.png"/><Relationship Id="rId9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7.png"/><Relationship Id="rId21" Type="http://schemas.openxmlformats.org/officeDocument/2006/relationships/image" Target="../media/image56.png"/><Relationship Id="rId7" Type="http://schemas.openxmlformats.org/officeDocument/2006/relationships/image" Target="../media/image24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6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8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8.png"/><Relationship Id="rId10" Type="http://schemas.openxmlformats.org/officeDocument/2006/relationships/image" Target="../media/image64.png"/><Relationship Id="rId4" Type="http://schemas.openxmlformats.org/officeDocument/2006/relationships/image" Target="../media/image7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1673" y="5863302"/>
            <a:ext cx="12825460" cy="70832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647" y="474002"/>
            <a:ext cx="6876316" cy="6560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73660" y="8172907"/>
            <a:ext cx="3403403" cy="1380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99323" y="8182431"/>
            <a:ext cx="901755" cy="13519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9789" y="1757712"/>
            <a:ext cx="9189246" cy="1448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8429" y="4427433"/>
            <a:ext cx="15508856" cy="3052380"/>
            <a:chOff x="1388429" y="4427433"/>
            <a:chExt cx="15508856" cy="3052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8429" y="4427433"/>
              <a:ext cx="15508856" cy="30523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32745" y="2619135"/>
            <a:ext cx="829611" cy="6542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9789" y="1757712"/>
            <a:ext cx="9189246" cy="1448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33898" y="4536958"/>
            <a:ext cx="13817917" cy="3335663"/>
            <a:chOff x="2233898" y="4536958"/>
            <a:chExt cx="13817917" cy="3335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3898" y="4536958"/>
              <a:ext cx="13817917" cy="33356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3221" y="2540545"/>
            <a:ext cx="1127249" cy="7310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5589" y="1757712"/>
            <a:ext cx="8970131" cy="1448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0726" y="4310363"/>
            <a:ext cx="6171429" cy="3418406"/>
            <a:chOff x="1760726" y="4310363"/>
            <a:chExt cx="6171429" cy="34184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0726" y="4310363"/>
              <a:ext cx="6171429" cy="3418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71429" y="2917979"/>
            <a:ext cx="5387294" cy="6171429"/>
            <a:chOff x="9571429" y="2917979"/>
            <a:chExt cx="5387294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71429" y="2917979"/>
              <a:ext cx="538729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11335" y="4437698"/>
            <a:ext cx="8596230" cy="171429"/>
            <a:chOff x="9111335" y="4437698"/>
            <a:chExt cx="8596230" cy="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1335" y="4437698"/>
              <a:ext cx="8596230" cy="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787" y="4660337"/>
            <a:ext cx="4194537" cy="13544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2122" y="1746274"/>
            <a:ext cx="9405408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6450" y="2429211"/>
            <a:ext cx="2522383" cy="6996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841" y="8129060"/>
            <a:ext cx="15341303" cy="10581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99835" y="3148412"/>
            <a:ext cx="6171429" cy="4421322"/>
            <a:chOff x="10099835" y="3148412"/>
            <a:chExt cx="6171429" cy="44213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9835" y="3148412"/>
              <a:ext cx="6171429" cy="4421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9004" y="3148412"/>
            <a:ext cx="6171429" cy="4438069"/>
            <a:chOff x="1999004" y="3148412"/>
            <a:chExt cx="6171429" cy="44380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99004" y="3148412"/>
              <a:ext cx="6171429" cy="4438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2122" y="1746274"/>
            <a:ext cx="9405408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9088" y="2429211"/>
            <a:ext cx="2587373" cy="6996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9097" y="3327410"/>
            <a:ext cx="4928087" cy="4897946"/>
            <a:chOff x="1149097" y="3327410"/>
            <a:chExt cx="4928087" cy="48979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097" y="3327410"/>
              <a:ext cx="4928087" cy="48979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81271" y="3327410"/>
            <a:ext cx="4861396" cy="4913390"/>
            <a:chOff x="6681271" y="3327410"/>
            <a:chExt cx="4861396" cy="49133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1271" y="3327410"/>
              <a:ext cx="4861396" cy="4913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8410" y="3311966"/>
            <a:ext cx="4853669" cy="4913390"/>
            <a:chOff x="12158410" y="3311966"/>
            <a:chExt cx="4853669" cy="49133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58410" y="3311966"/>
              <a:ext cx="4853669" cy="4913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21058" y="4873016"/>
            <a:ext cx="6171429" cy="430565"/>
            <a:chOff x="10721058" y="4873016"/>
            <a:chExt cx="6171429" cy="430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1058" y="4873016"/>
              <a:ext cx="6171429" cy="430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21058" y="7063657"/>
            <a:ext cx="6171429" cy="370764"/>
            <a:chOff x="10721058" y="7063657"/>
            <a:chExt cx="6171429" cy="3707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1058" y="7063657"/>
              <a:ext cx="6171429" cy="3707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48679" y="4247630"/>
            <a:ext cx="1390050" cy="627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48669" y="6514516"/>
            <a:ext cx="1390050" cy="6272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71429" y="2944148"/>
            <a:ext cx="6171429" cy="6115774"/>
            <a:chOff x="2971429" y="2944148"/>
            <a:chExt cx="6171429" cy="61157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71429" y="2944148"/>
              <a:ext cx="6171429" cy="61157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92122" y="1746274"/>
            <a:ext cx="9405408" cy="14768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99088" y="2429211"/>
            <a:ext cx="2587373" cy="699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93008" y="1746274"/>
            <a:ext cx="8704570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57145" y="4296928"/>
            <a:ext cx="7923973" cy="32051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93335" y="2001838"/>
            <a:ext cx="3815360" cy="7285714"/>
            <a:chOff x="3393335" y="2001838"/>
            <a:chExt cx="3815360" cy="7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4885" y="2001838"/>
              <a:ext cx="3721587" cy="7282103"/>
              <a:chOff x="3484885" y="2001838"/>
              <a:chExt cx="3721587" cy="72821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84885" y="2001838"/>
                <a:ext cx="3721587" cy="728210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8745" y="3050565"/>
              <a:ext cx="723241" cy="59230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11259" y="4109283"/>
              <a:ext cx="584098" cy="59230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32562" y="3904525"/>
              <a:ext cx="588565" cy="59230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8308" y="5393378"/>
              <a:ext cx="838412" cy="59230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3697" y="6699086"/>
              <a:ext cx="796898" cy="592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11335" y="4437698"/>
            <a:ext cx="8596230" cy="171429"/>
            <a:chOff x="9111335" y="4437698"/>
            <a:chExt cx="8596230" cy="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1335" y="4437698"/>
              <a:ext cx="8596230" cy="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33264" y="4660337"/>
            <a:ext cx="2329785" cy="13544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7970" y="1746274"/>
            <a:ext cx="8218370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3225" y="2540549"/>
            <a:ext cx="1075230" cy="7310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7035" y="3044842"/>
            <a:ext cx="6171429" cy="6142657"/>
            <a:chOff x="10177035" y="3044842"/>
            <a:chExt cx="6171429" cy="61426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7035" y="3044842"/>
              <a:ext cx="6171429" cy="61426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8885" y="3044842"/>
            <a:ext cx="6171429" cy="6171429"/>
            <a:chOff x="2128885" y="3044842"/>
            <a:chExt cx="617142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8885" y="3044842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9331" y="1744160"/>
            <a:ext cx="7570808" cy="14789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3901" y="4311795"/>
            <a:ext cx="6232515" cy="644591"/>
            <a:chOff x="2363901" y="4311795"/>
            <a:chExt cx="6232515" cy="6445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63901" y="4311795"/>
              <a:ext cx="6232515" cy="644591"/>
              <a:chOff x="2363901" y="4311795"/>
              <a:chExt cx="6232515" cy="6445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752357" y="3989500"/>
                <a:ext cx="12465029" cy="128918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63901" y="4311795"/>
                <a:ext cx="6232515" cy="64459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9408" y="4235333"/>
              <a:ext cx="1525447" cy="99693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8792" y="4437269"/>
              <a:ext cx="1684354" cy="6571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9299" y="4311795"/>
            <a:ext cx="6232515" cy="1606442"/>
            <a:chOff x="9689299" y="4311795"/>
            <a:chExt cx="6232515" cy="16064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689299" y="4311795"/>
              <a:ext cx="6232515" cy="644591"/>
              <a:chOff x="9689299" y="4311795"/>
              <a:chExt cx="6232515" cy="64459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73042" y="3989500"/>
                <a:ext cx="12465029" cy="128918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689299" y="4311795"/>
                <a:ext cx="6232515" cy="64459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9027" y="4235331"/>
              <a:ext cx="1521790" cy="99693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4669" y="4411859"/>
              <a:ext cx="2494582" cy="67439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83716" y="5190478"/>
              <a:ext cx="1627155" cy="9277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63901" y="6673651"/>
            <a:ext cx="6232515" cy="1610444"/>
            <a:chOff x="2363901" y="6673651"/>
            <a:chExt cx="6232515" cy="161044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363901" y="6673651"/>
              <a:ext cx="6232515" cy="644591"/>
              <a:chOff x="2363901" y="6673651"/>
              <a:chExt cx="6232515" cy="64459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752357" y="6351356"/>
                <a:ext cx="12465029" cy="1289181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63901" y="6673651"/>
                <a:ext cx="6232515" cy="64459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8584" y="6597184"/>
              <a:ext cx="1517341" cy="99693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48802" y="6799116"/>
              <a:ext cx="1684354" cy="65712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8316" y="7556335"/>
              <a:ext cx="1819355" cy="9277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9299" y="6673651"/>
            <a:ext cx="6232515" cy="1943769"/>
            <a:chOff x="9689299" y="6673651"/>
            <a:chExt cx="6232515" cy="19437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689299" y="6673651"/>
              <a:ext cx="6232515" cy="644591"/>
              <a:chOff x="9689299" y="6673651"/>
              <a:chExt cx="6232515" cy="64459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9689299" y="6673651"/>
                <a:ext cx="6232515" cy="644591"/>
                <a:chOff x="9689299" y="6673651"/>
                <a:chExt cx="6232515" cy="644591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573042" y="6351356"/>
                  <a:ext cx="12465029" cy="1289181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689299" y="6673651"/>
                  <a:ext cx="6232515" cy="644591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36879" y="6597184"/>
                <a:ext cx="1516950" cy="996931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074192" y="6799116"/>
                <a:ext cx="744059" cy="65712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83716" y="7556335"/>
              <a:ext cx="2315003" cy="126107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58059" y="5190478"/>
            <a:ext cx="2122955" cy="12610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7970" y="1746274"/>
            <a:ext cx="8218370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3225" y="2540549"/>
            <a:ext cx="1075230" cy="7310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14179" y="3152950"/>
            <a:ext cx="6135338" cy="6171429"/>
            <a:chOff x="2214179" y="3152950"/>
            <a:chExt cx="6135338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4179" y="3152950"/>
              <a:ext cx="6135338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7948" y="3152950"/>
            <a:ext cx="6156976" cy="6171429"/>
            <a:chOff x="9947948" y="3152950"/>
            <a:chExt cx="6156976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47948" y="3152950"/>
              <a:ext cx="615697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7970" y="1746274"/>
            <a:ext cx="8218370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32745" y="2619135"/>
            <a:ext cx="829611" cy="6542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67461" y="3044838"/>
            <a:ext cx="6171429" cy="6157009"/>
            <a:chOff x="2267461" y="3044838"/>
            <a:chExt cx="6171429" cy="6157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7461" y="3044838"/>
              <a:ext cx="6171429" cy="6157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17057" y="3044838"/>
            <a:ext cx="6171429" cy="6114153"/>
            <a:chOff x="9917057" y="3044838"/>
            <a:chExt cx="6171429" cy="61141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7057" y="3044838"/>
              <a:ext cx="6171429" cy="6114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7970" y="1746274"/>
            <a:ext cx="8218370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32745" y="2619135"/>
            <a:ext cx="829611" cy="6542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01613" y="3044838"/>
            <a:ext cx="6171429" cy="6171429"/>
            <a:chOff x="9901613" y="3044838"/>
            <a:chExt cx="61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1613" y="304483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3127" y="3044838"/>
            <a:ext cx="6171429" cy="6128272"/>
            <a:chOff x="1813127" y="3044838"/>
            <a:chExt cx="6171429" cy="61282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3127" y="3044838"/>
              <a:ext cx="6171429" cy="6128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7970" y="1746274"/>
            <a:ext cx="8218370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3221" y="2540545"/>
            <a:ext cx="1127249" cy="7310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60511" y="3044838"/>
            <a:ext cx="6171429" cy="6157076"/>
            <a:chOff x="2260511" y="3044838"/>
            <a:chExt cx="6171429" cy="61570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0511" y="3044838"/>
              <a:ext cx="6171429" cy="61570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9721" y="3088028"/>
            <a:ext cx="6171429" cy="6113886"/>
            <a:chOff x="10009721" y="3088028"/>
            <a:chExt cx="6171429" cy="61138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9721" y="3088028"/>
              <a:ext cx="6171429" cy="6113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7970" y="1746274"/>
            <a:ext cx="8218370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3221" y="2540545"/>
            <a:ext cx="1127249" cy="7310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29623" y="3044838"/>
            <a:ext cx="6157043" cy="6171429"/>
            <a:chOff x="2229623" y="3044838"/>
            <a:chExt cx="6157043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9623" y="3044838"/>
              <a:ext cx="61570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2482" y="3291942"/>
            <a:ext cx="6121371" cy="6171429"/>
            <a:chOff x="10062482" y="3291942"/>
            <a:chExt cx="6121371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2482" y="3291942"/>
              <a:ext cx="612137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3741" y="1724027"/>
            <a:ext cx="9963903" cy="14314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59267" y="2743376"/>
            <a:ext cx="11567180" cy="6514968"/>
            <a:chOff x="3359267" y="2743376"/>
            <a:chExt cx="11567180" cy="65149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9267" y="2743376"/>
              <a:ext cx="11567180" cy="6514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8598" y="1746274"/>
            <a:ext cx="8075227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44802" y="3698265"/>
            <a:ext cx="3637763" cy="15593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35278" y="6131697"/>
            <a:ext cx="8892925" cy="15782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6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0720" y="6750920"/>
            <a:ext cx="9543031" cy="6007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647" y="474002"/>
            <a:ext cx="6876316" cy="6560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73660" y="8172907"/>
            <a:ext cx="3403403" cy="1380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99323" y="8182431"/>
            <a:ext cx="901755" cy="13519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11335" y="4437698"/>
            <a:ext cx="8596230" cy="171429"/>
            <a:chOff x="9111335" y="4437698"/>
            <a:chExt cx="8596230" cy="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1335" y="4437698"/>
              <a:ext cx="8596230" cy="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43242" y="4660337"/>
            <a:ext cx="4060109" cy="13544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7077" y="3747183"/>
            <a:ext cx="1495829" cy="7954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2316" y="4493335"/>
            <a:ext cx="9192430" cy="6628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37555" y="5931812"/>
            <a:ext cx="2054400" cy="7986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52792" y="6735440"/>
            <a:ext cx="2594316" cy="6725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92063" y="5317460"/>
            <a:ext cx="6171429" cy="4186517"/>
            <a:chOff x="10492063" y="5317460"/>
            <a:chExt cx="6171429" cy="41865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92063" y="5317460"/>
              <a:ext cx="6171429" cy="41865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77074" y="1746274"/>
            <a:ext cx="8908817" cy="14768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036" y="1746274"/>
            <a:ext cx="13383236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2756" y="3931144"/>
            <a:ext cx="4564958" cy="4285714"/>
            <a:chOff x="1912756" y="3931144"/>
            <a:chExt cx="4564958" cy="4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2756" y="3931144"/>
              <a:ext cx="4564958" cy="4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8721" y="4051498"/>
            <a:ext cx="1081973" cy="6446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4854" y="5074874"/>
            <a:ext cx="3373851" cy="2899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60378" y="3931144"/>
            <a:ext cx="4564958" cy="4285714"/>
            <a:chOff x="6860378" y="3931144"/>
            <a:chExt cx="4564958" cy="42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0378" y="3931144"/>
              <a:ext cx="4564958" cy="4285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26345" y="4051497"/>
            <a:ext cx="1081973" cy="6446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22954" y="5055563"/>
            <a:ext cx="3615956" cy="29099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15931" y="3931144"/>
            <a:ext cx="4564958" cy="4285714"/>
            <a:chOff x="11815931" y="3931144"/>
            <a:chExt cx="4564958" cy="428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5931" y="3931144"/>
              <a:ext cx="4564958" cy="428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1383" y="4051497"/>
            <a:ext cx="1053402" cy="6541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78478" y="5055563"/>
            <a:ext cx="3602251" cy="29099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8884" y="1746274"/>
            <a:ext cx="8707979" cy="1476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3266" y="4272745"/>
            <a:ext cx="3425292" cy="3028396"/>
            <a:chOff x="1643266" y="4272745"/>
            <a:chExt cx="3425292" cy="302839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43266" y="4272745"/>
              <a:ext cx="3425292" cy="3028396"/>
              <a:chOff x="1643266" y="4272745"/>
              <a:chExt cx="3425292" cy="30283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69381" y="2758547"/>
                <a:ext cx="6850585" cy="605679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43266" y="4272745"/>
                <a:ext cx="3425292" cy="302839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3592" y="4998745"/>
              <a:ext cx="1389964" cy="6272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16449" y="5532982"/>
              <a:ext cx="2306851" cy="85077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535" y="4152630"/>
              <a:ext cx="2018011" cy="772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1850" y="4272745"/>
            <a:ext cx="3425292" cy="3028396"/>
            <a:chOff x="5631850" y="4272745"/>
            <a:chExt cx="3425292" cy="302839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631850" y="4272745"/>
              <a:ext cx="3425292" cy="3028396"/>
              <a:chOff x="5631850" y="4272745"/>
              <a:chExt cx="3425292" cy="302839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19204" y="2758547"/>
                <a:ext cx="6850585" cy="6056791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31850" y="4272745"/>
                <a:ext cx="3425292" cy="302839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2173" y="4998745"/>
              <a:ext cx="2547592" cy="62728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05030" y="5532982"/>
              <a:ext cx="3185137" cy="118092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6135" y="4152630"/>
              <a:ext cx="2018097" cy="7726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7302" y="4272745"/>
            <a:ext cx="3425292" cy="3028396"/>
            <a:chOff x="9547302" y="4272745"/>
            <a:chExt cx="3425292" cy="302839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47302" y="4272745"/>
              <a:ext cx="3425292" cy="3028396"/>
              <a:chOff x="9547302" y="4272745"/>
              <a:chExt cx="3425292" cy="302839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34655" y="2758547"/>
                <a:ext cx="6850585" cy="6056791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47302" y="4272745"/>
                <a:ext cx="3425292" cy="302839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37621" y="4998745"/>
              <a:ext cx="1655888" cy="62728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20478" y="5532982"/>
              <a:ext cx="1728956" cy="118092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15354" y="4152630"/>
              <a:ext cx="2006697" cy="7821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56403" y="4272745"/>
            <a:ext cx="3425292" cy="3028396"/>
            <a:chOff x="13456403" y="4272745"/>
            <a:chExt cx="3425292" cy="302839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456403" y="4272745"/>
              <a:ext cx="3425292" cy="3028396"/>
              <a:chOff x="13456403" y="4272745"/>
              <a:chExt cx="3425292" cy="302839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3757" y="2758547"/>
                <a:ext cx="6850585" cy="6056791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56403" y="4272745"/>
                <a:ext cx="3425292" cy="302839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46764" y="4998745"/>
              <a:ext cx="2073078" cy="62728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29621" y="5532982"/>
              <a:ext cx="2080261" cy="850775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26780" y="4152626"/>
              <a:ext cx="2009278" cy="772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570" y="1757712"/>
            <a:ext cx="8291846" cy="1448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49649" y="2743376"/>
            <a:ext cx="5586416" cy="358086"/>
            <a:chOff x="6349649" y="2743376"/>
            <a:chExt cx="5586416" cy="3580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1197" y="2667187"/>
              <a:ext cx="5495097" cy="66284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349649" y="2771952"/>
              <a:ext cx="286599" cy="286599"/>
              <a:chOff x="6349649" y="2771952"/>
              <a:chExt cx="286599" cy="28659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349649" y="2771952"/>
                <a:ext cx="286599" cy="28659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934295" y="3302234"/>
            <a:ext cx="12417124" cy="6078027"/>
            <a:chOff x="2934295" y="3302234"/>
            <a:chExt cx="12417124" cy="60780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4295" y="3302234"/>
              <a:ext cx="12417124" cy="6078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11335" y="4437698"/>
            <a:ext cx="8596230" cy="171429"/>
            <a:chOff x="9111335" y="4437698"/>
            <a:chExt cx="8596230" cy="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1335" y="4437698"/>
              <a:ext cx="8596230" cy="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9104" y="4660337"/>
            <a:ext cx="5731404" cy="1354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9789" y="1757712"/>
            <a:ext cx="9189246" cy="1448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82963" y="917372"/>
            <a:ext cx="312840" cy="278906"/>
            <a:chOff x="17082963" y="917372"/>
            <a:chExt cx="312840" cy="278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82963" y="917372"/>
              <a:ext cx="312840" cy="2789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596" y="757885"/>
            <a:ext cx="3665573" cy="65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38504" y="4069093"/>
            <a:ext cx="13370997" cy="4117452"/>
            <a:chOff x="2538504" y="4069093"/>
            <a:chExt cx="13370997" cy="41174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8504" y="4069093"/>
              <a:ext cx="13370997" cy="411745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3225" y="2540549"/>
            <a:ext cx="1075230" cy="731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407</Words>
  <Application>Microsoft Office PowerPoint</Application>
  <PresentationFormat>사용자 지정</PresentationFormat>
  <Paragraphs>48</Paragraphs>
  <Slides>27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6</cp:revision>
  <dcterms:created xsi:type="dcterms:W3CDTF">2023-08-22T09:48:37Z</dcterms:created>
  <dcterms:modified xsi:type="dcterms:W3CDTF">2023-08-22T02:00:09Z</dcterms:modified>
</cp:coreProperties>
</file>